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314" r:id="rId4"/>
    <p:sldId id="280" r:id="rId5"/>
    <p:sldId id="321" r:id="rId6"/>
    <p:sldId id="296" r:id="rId7"/>
    <p:sldId id="297" r:id="rId8"/>
    <p:sldId id="319" r:id="rId9"/>
    <p:sldId id="298" r:id="rId10"/>
    <p:sldId id="300" r:id="rId11"/>
    <p:sldId id="301" r:id="rId12"/>
    <p:sldId id="302" r:id="rId13"/>
    <p:sldId id="325" r:id="rId14"/>
    <p:sldId id="278" r:id="rId15"/>
    <p:sldId id="27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uce" pitchFamily="2" charset="77"/>
      <p:regular r:id="rId22"/>
      <p:bold r:id="rId23"/>
      <p:italic r:id="rId24"/>
      <p:boldItalic r:id="rId25"/>
    </p:embeddedFont>
    <p:embeddedFont>
      <p:font typeface="Open Sauce Bold" pitchFamily="2" charset="77"/>
      <p:regular r:id="rId26"/>
      <p:bold r:id="rId27"/>
    </p:embeddedFont>
    <p:embeddedFont>
      <p:font typeface="Open Sauce Sans" pitchFamily="2" charset="77"/>
      <p:regular r:id="rId28"/>
      <p:bold r:id="rId29"/>
      <p:italic r:id="rId30"/>
      <p:boldItalic r:id="rId31"/>
    </p:embeddedFont>
    <p:embeddedFont>
      <p:font typeface="Open Sauce SemiBold" pitchFamily="2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shank S Chaudhary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CBCFD7"/>
    <a:srgbClr val="9A9AA0"/>
    <a:srgbClr val="515052"/>
    <a:srgbClr val="BDBBBE"/>
    <a:srgbClr val="0D42AE"/>
    <a:srgbClr val="3274A1"/>
    <a:srgbClr val="A4C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 autoAdjust="0"/>
    <p:restoredTop sz="94601" autoAdjust="0"/>
  </p:normalViewPr>
  <p:slideViewPr>
    <p:cSldViewPr>
      <p:cViewPr varScale="1">
        <p:scale>
          <a:sx n="69" d="100"/>
          <a:sy n="69" d="100"/>
        </p:scale>
        <p:origin x="88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4T22:15:10.473" idx="1">
    <p:pos x="6000" y="0"/>
    <p:text>@ll3326@columbia.edu @tdt2118@columbia.edu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HG6sFGo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D59DF-95D3-9D49-AA81-B96115EFC1A7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CE1DD-8DB3-5C47-902A-AFC3860F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E1DD-8DB3-5C47-902A-AFC3860FAA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7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1eff9377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1eff93772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a1eff93772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01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1eff9377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a1eff93772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ga1eff93772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279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4D9D-6975-7141-A759-29A22734D93E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FFCF-30F6-7246-BDCC-82A8F9D6579F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A56F-7D98-8847-98C2-4ACCC4B05E24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1D73-6E09-CA4D-9DE7-5828D6D9DB60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0D9EB-4D66-3A47-A330-0337B733144D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65BA-B27D-E44B-AC1C-A2BBA428B851}" type="datetime1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CA752-83CA-6646-88E4-A6D74E3F4AD2}" type="datetime1">
              <a:rPr lang="en-US" smtClean="0"/>
              <a:t>11/20/20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AFF-6DC2-0D43-9A0E-165C1493D541}" type="datetime1">
              <a:rPr lang="en-US" smtClean="0"/>
              <a:t>11/20/20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05D3-E234-A440-B434-ECA05892A1CB}" type="datetime1">
              <a:rPr lang="en-US" smtClean="0"/>
              <a:t>11/20/20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819408" y="9532937"/>
            <a:ext cx="21336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Open Sauce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>
              <a:latin typeface="Open Sauce Sans" pitchFamily="2" charset="7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EC2-8498-3A44-915A-1FD1C92E5A9B}" type="datetime1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8A28-AFC0-E040-AF00-BD33D3EB1F4B}" type="datetime1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9936B-2A19-0C4A-A1A9-D3131A23DA27}" type="datetime1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3395" t="2156" r="8550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806025" y="8741255"/>
            <a:ext cx="675951" cy="675951"/>
            <a:chOff x="0" y="0"/>
            <a:chExt cx="901267" cy="901267"/>
          </a:xfrm>
        </p:grpSpPr>
        <p:grpSp>
          <p:nvGrpSpPr>
            <p:cNvPr id="4" name="Group 4"/>
            <p:cNvGrpSpPr/>
            <p:nvPr/>
          </p:nvGrpSpPr>
          <p:grpSpPr>
            <a:xfrm rot="5400000">
              <a:off x="207491" y="327715"/>
              <a:ext cx="486286" cy="245838"/>
              <a:chOff x="0" y="0"/>
              <a:chExt cx="849108" cy="42926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-5080"/>
                <a:ext cx="849108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849108" h="434340">
                    <a:moveTo>
                      <a:pt x="831328" y="187960"/>
                    </a:moveTo>
                    <a:lnTo>
                      <a:pt x="569708" y="11430"/>
                    </a:lnTo>
                    <a:cubicBezTo>
                      <a:pt x="551928" y="0"/>
                      <a:pt x="529068" y="3810"/>
                      <a:pt x="516368" y="21590"/>
                    </a:cubicBezTo>
                    <a:cubicBezTo>
                      <a:pt x="504938" y="39370"/>
                      <a:pt x="508748" y="62230"/>
                      <a:pt x="526528" y="74930"/>
                    </a:cubicBezTo>
                    <a:lnTo>
                      <a:pt x="685278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685278" y="257810"/>
                    </a:lnTo>
                    <a:lnTo>
                      <a:pt x="526528" y="364490"/>
                    </a:lnTo>
                    <a:cubicBezTo>
                      <a:pt x="508748" y="375920"/>
                      <a:pt x="504938" y="400050"/>
                      <a:pt x="516368" y="417830"/>
                    </a:cubicBezTo>
                    <a:cubicBezTo>
                      <a:pt x="523988" y="429260"/>
                      <a:pt x="535418" y="434340"/>
                      <a:pt x="548118" y="434340"/>
                    </a:cubicBezTo>
                    <a:cubicBezTo>
                      <a:pt x="555738" y="434340"/>
                      <a:pt x="563358" y="431800"/>
                      <a:pt x="569708" y="427990"/>
                    </a:cubicBezTo>
                    <a:lnTo>
                      <a:pt x="832598" y="251460"/>
                    </a:lnTo>
                    <a:cubicBezTo>
                      <a:pt x="842758" y="243840"/>
                      <a:pt x="849108" y="232410"/>
                      <a:pt x="849108" y="219710"/>
                    </a:cubicBezTo>
                    <a:cubicBezTo>
                      <a:pt x="849108" y="207010"/>
                      <a:pt x="842758" y="195580"/>
                      <a:pt x="831328" y="187960"/>
                    </a:cubicBezTo>
                    <a:close/>
                  </a:path>
                </a:pathLst>
              </a:custGeom>
              <a:solidFill>
                <a:srgbClr val="0F43AD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01267" cy="901267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838200" y="8888229"/>
            <a:ext cx="6481086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89" dirty="0">
                <a:solidFill>
                  <a:srgbClr val="000000"/>
                </a:solidFill>
                <a:latin typeface="Open Sauce Bold"/>
              </a:rPr>
              <a:t>CAPSTONE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3131" y="4211274"/>
            <a:ext cx="1555992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0D42AE"/>
                </a:solidFill>
                <a:latin typeface="Open Sauce Bold"/>
              </a:rPr>
              <a:t>COGNITIVE ANALYTICS USING KNOWLEDGE GRAPH TO DELIVER KEY INSIGHTS FOR ESG INVESTMENT DECISIONS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EEB9CC7-9C58-9F4A-BC73-2285A9EFA9DC}"/>
              </a:ext>
            </a:extLst>
          </p:cNvPr>
          <p:cNvSpPr txBox="1"/>
          <p:nvPr/>
        </p:nvSpPr>
        <p:spPr>
          <a:xfrm>
            <a:off x="838200" y="8496300"/>
            <a:ext cx="6803571" cy="293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pc="89" dirty="0">
                <a:solidFill>
                  <a:srgbClr val="000000"/>
                </a:solidFill>
                <a:latin typeface="Open Sauce"/>
              </a:rPr>
              <a:t>Solving Real World Problems with Analytics</a:t>
            </a:r>
            <a:endParaRPr lang="en-US" sz="1800" spc="89" dirty="0">
              <a:solidFill>
                <a:srgbClr val="000000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9;ga02a0f53ad_0_80">
            <a:extLst>
              <a:ext uri="{FF2B5EF4-FFF2-40B4-BE49-F238E27FC236}">
                <a16:creationId xmlns:a16="http://schemas.microsoft.com/office/drawing/2014/main" id="{8637BE33-14F9-AF4C-839D-D942AD1B2B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2200" y="1104900"/>
            <a:ext cx="13563600" cy="8476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0;ga02a0f53ad_0_80">
            <a:extLst>
              <a:ext uri="{FF2B5EF4-FFF2-40B4-BE49-F238E27FC236}">
                <a16:creationId xmlns:a16="http://schemas.microsoft.com/office/drawing/2014/main" id="{08A27E1F-1E90-5549-A10E-302C6CC94B07}"/>
              </a:ext>
            </a:extLst>
          </p:cNvPr>
          <p:cNvSpPr/>
          <p:nvPr/>
        </p:nvSpPr>
        <p:spPr>
          <a:xfrm>
            <a:off x="304800" y="336312"/>
            <a:ext cx="5410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dk1"/>
                </a:solidFill>
                <a:latin typeface="Open Sauce Sans" pitchFamily="2" charset="77"/>
                <a:ea typeface="Calibri"/>
                <a:cs typeface="Calibri"/>
                <a:sym typeface="Calibri"/>
              </a:rPr>
              <a:t>EVENT RELEVANCE</a:t>
            </a:r>
            <a:endParaRPr sz="3600" dirty="0">
              <a:latin typeface="Open Sauce Sans" pitchFamily="2" charset="7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C5132F9F-9C17-E64E-92DF-9EE530007F2F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ANALYSIS - SHASHANK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8FB58F-9FC4-D74D-A605-179AC5A3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7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6;ga02a0f53ad_0_119">
            <a:extLst>
              <a:ext uri="{FF2B5EF4-FFF2-40B4-BE49-F238E27FC236}">
                <a16:creationId xmlns:a16="http://schemas.microsoft.com/office/drawing/2014/main" id="{377B1FB0-8479-A343-8A9E-52AFD38BAB36}"/>
              </a:ext>
            </a:extLst>
          </p:cNvPr>
          <p:cNvSpPr/>
          <p:nvPr/>
        </p:nvSpPr>
        <p:spPr>
          <a:xfrm>
            <a:off x="497872" y="287895"/>
            <a:ext cx="103305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Open Sauce Sans" pitchFamily="2" charset="77"/>
                <a:ea typeface="Calibri"/>
                <a:cs typeface="Calibri"/>
                <a:sym typeface="Calibri"/>
              </a:rPr>
              <a:t>REGION WISE AVERAGE </a:t>
            </a:r>
          </a:p>
          <a:p>
            <a:r>
              <a:rPr lang="en-US" sz="3200" b="1" dirty="0">
                <a:solidFill>
                  <a:schemeClr val="dk1"/>
                </a:solidFill>
                <a:latin typeface="Open Sauce Sans" pitchFamily="2" charset="77"/>
                <a:ea typeface="Calibri"/>
                <a:cs typeface="Calibri"/>
                <a:sym typeface="Calibri"/>
              </a:rPr>
              <a:t>EVENT SENTIMENT &amp; GROUP</a:t>
            </a:r>
            <a:endParaRPr sz="3200" dirty="0">
              <a:latin typeface="Open Sauce Sans" pitchFamily="2" charset="77"/>
            </a:endParaRPr>
          </a:p>
        </p:txBody>
      </p:sp>
      <p:pic>
        <p:nvPicPr>
          <p:cNvPr id="4" name="Google Shape;127;ga02a0f53ad_0_119">
            <a:extLst>
              <a:ext uri="{FF2B5EF4-FFF2-40B4-BE49-F238E27FC236}">
                <a16:creationId xmlns:a16="http://schemas.microsoft.com/office/drawing/2014/main" id="{A424CC37-D204-624F-ABC0-06425DB8C8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1943100"/>
            <a:ext cx="10896600" cy="50154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5258C69B-542F-4F43-93A1-6B1E4ABEA015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ANALYSIS - SHASHANK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B79E3-665F-594A-8CF1-2A1B0977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Google Shape;330;ga1d5bfded9_0_36">
            <a:extLst>
              <a:ext uri="{FF2B5EF4-FFF2-40B4-BE49-F238E27FC236}">
                <a16:creationId xmlns:a16="http://schemas.microsoft.com/office/drawing/2014/main" id="{FFD9DE22-ACCF-C348-A1E1-DBF25C3815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1439" y="1409700"/>
            <a:ext cx="4896774" cy="6569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16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2;ga02a0f53ad_0_129">
            <a:extLst>
              <a:ext uri="{FF2B5EF4-FFF2-40B4-BE49-F238E27FC236}">
                <a16:creationId xmlns:a16="http://schemas.microsoft.com/office/drawing/2014/main" id="{B4586A11-CE99-0B40-85FA-EC5EB67225CC}"/>
              </a:ext>
            </a:extLst>
          </p:cNvPr>
          <p:cNvSpPr txBox="1">
            <a:spLocks/>
          </p:cNvSpPr>
          <p:nvPr/>
        </p:nvSpPr>
        <p:spPr>
          <a:xfrm>
            <a:off x="381000" y="234466"/>
            <a:ext cx="14509800" cy="651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Open Sauce Sans" pitchFamily="2" charset="77"/>
              </a:rPr>
              <a:t>COUNTRY WISE AVERAGE</a:t>
            </a:r>
          </a:p>
          <a:p>
            <a:pPr algn="l"/>
            <a:r>
              <a:rPr lang="en-US" sz="2800" b="1" dirty="0">
                <a:latin typeface="Open Sauce Sans" pitchFamily="2" charset="77"/>
              </a:rPr>
              <a:t>EVENT SENTIMENT</a:t>
            </a:r>
          </a:p>
        </p:txBody>
      </p:sp>
      <p:pic>
        <p:nvPicPr>
          <p:cNvPr id="4" name="Google Shape;134;ga02a0f53ad_0_129">
            <a:extLst>
              <a:ext uri="{FF2B5EF4-FFF2-40B4-BE49-F238E27FC236}">
                <a16:creationId xmlns:a16="http://schemas.microsoft.com/office/drawing/2014/main" id="{DB21A219-DD35-9C43-8C48-505F7F9EB7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0400" y="1053018"/>
            <a:ext cx="1188720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5;ga02a0f53ad_0_129">
            <a:extLst>
              <a:ext uri="{FF2B5EF4-FFF2-40B4-BE49-F238E27FC236}">
                <a16:creationId xmlns:a16="http://schemas.microsoft.com/office/drawing/2014/main" id="{3738778D-3D25-C34B-86F0-262FA3B8A0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925" y="5795134"/>
            <a:ext cx="10542150" cy="42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E18B1062-4571-A94D-9A01-27D451AD319F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ANALYSIS - SHASHANK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09ADB-59C2-9A4A-ACD9-C6618A3B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0;ga02a0f53ad_0_43">
            <a:extLst>
              <a:ext uri="{FF2B5EF4-FFF2-40B4-BE49-F238E27FC236}">
                <a16:creationId xmlns:a16="http://schemas.microsoft.com/office/drawing/2014/main" id="{29D84F37-1095-6B40-8E16-A1B6FC701B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400" y="563356"/>
            <a:ext cx="14173200" cy="90080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B6065C00-0411-5047-84BB-B1A4C5FBE448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ANOMALY ANALYSIS - LOAN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E5488-B38D-8947-9911-8D87F302F5EF}"/>
              </a:ext>
            </a:extLst>
          </p:cNvPr>
          <p:cNvSpPr/>
          <p:nvPr/>
        </p:nvSpPr>
        <p:spPr>
          <a:xfrm>
            <a:off x="3733800" y="936078"/>
            <a:ext cx="2476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D42AE"/>
                </a:solidFill>
                <a:latin typeface="Open Sauce Sans" pitchFamily="2" charset="77"/>
              </a:rPr>
              <a:t>Air Quality 37%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6FC8D53-0EED-D24D-8E40-D9E2A6036F17}"/>
              </a:ext>
            </a:extLst>
          </p:cNvPr>
          <p:cNvSpPr/>
          <p:nvPr/>
        </p:nvSpPr>
        <p:spPr>
          <a:xfrm>
            <a:off x="3372080" y="785910"/>
            <a:ext cx="3200400" cy="762000"/>
          </a:xfrm>
          <a:prstGeom prst="ellipse">
            <a:avLst/>
          </a:prstGeom>
          <a:noFill/>
          <a:ln>
            <a:solidFill>
              <a:srgbClr val="0D42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C08950-E96E-F447-ADA6-337719FCEFE8}"/>
              </a:ext>
            </a:extLst>
          </p:cNvPr>
          <p:cNvSpPr/>
          <p:nvPr/>
        </p:nvSpPr>
        <p:spPr>
          <a:xfrm>
            <a:off x="3733800" y="2705100"/>
            <a:ext cx="2977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D42AE"/>
                </a:solidFill>
                <a:latin typeface="Open Sauce Sans" pitchFamily="2" charset="77"/>
              </a:rPr>
              <a:t>Data Security 17%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4E22BE-1391-2C4D-9E38-FD7573C55655}"/>
              </a:ext>
            </a:extLst>
          </p:cNvPr>
          <p:cNvSpPr/>
          <p:nvPr/>
        </p:nvSpPr>
        <p:spPr>
          <a:xfrm>
            <a:off x="8001000" y="3442087"/>
            <a:ext cx="3483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D42AE"/>
                </a:solidFill>
                <a:latin typeface="Open Sauce Sans" pitchFamily="2" charset="77"/>
              </a:rPr>
              <a:t>Customer Privacy 7%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FE35F-8031-4048-BDBD-D2108944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1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a1eff93772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2246519"/>
            <a:ext cx="9998718" cy="4072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29;ga1d5bfded9_0_36">
            <a:extLst>
              <a:ext uri="{FF2B5EF4-FFF2-40B4-BE49-F238E27FC236}">
                <a16:creationId xmlns:a16="http://schemas.microsoft.com/office/drawing/2014/main" id="{F890B350-9BA7-D243-BA48-161A51E225A5}"/>
              </a:ext>
            </a:extLst>
          </p:cNvPr>
          <p:cNvSpPr txBox="1"/>
          <p:nvPr/>
        </p:nvSpPr>
        <p:spPr>
          <a:xfrm>
            <a:off x="762000" y="342900"/>
            <a:ext cx="14509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4400" b="1" dirty="0">
                <a:latin typeface="Open Sauce Sans" pitchFamily="2" charset="77"/>
              </a:rPr>
              <a:t>ENVIRONMENT AIR QUALITY SASB DISCREPANCY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3600" b="1" i="0" u="none" strike="noStrike" cap="none" dirty="0">
              <a:solidFill>
                <a:srgbClr val="000000"/>
              </a:solidFill>
              <a:latin typeface="Open Sauce Sans" pitchFamily="2" charset="77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10F6ED5-0BBF-A74C-B322-46C9AD587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791111"/>
              </p:ext>
            </p:extLst>
          </p:nvPr>
        </p:nvGraphicFramePr>
        <p:xfrm>
          <a:off x="11294120" y="6511514"/>
          <a:ext cx="5257798" cy="135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908">
                  <a:extLst>
                    <a:ext uri="{9D8B030D-6E8A-4147-A177-3AD203B41FA5}">
                      <a16:colId xmlns:a16="http://schemas.microsoft.com/office/drawing/2014/main" val="1752417228"/>
                    </a:ext>
                  </a:extLst>
                </a:gridCol>
                <a:gridCol w="1424025">
                  <a:extLst>
                    <a:ext uri="{9D8B030D-6E8A-4147-A177-3AD203B41FA5}">
                      <a16:colId xmlns:a16="http://schemas.microsoft.com/office/drawing/2014/main" val="2458228102"/>
                    </a:ext>
                  </a:extLst>
                </a:gridCol>
                <a:gridCol w="1604865">
                  <a:extLst>
                    <a:ext uri="{9D8B030D-6E8A-4147-A177-3AD203B41FA5}">
                      <a16:colId xmlns:a16="http://schemas.microsoft.com/office/drawing/2014/main" val="283072345"/>
                    </a:ext>
                  </a:extLst>
                </a:gridCol>
              </a:tblGrid>
              <a:tr h="62842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Open Sauce Sans" pitchFamily="2" charset="77"/>
                      </a:endParaRPr>
                    </a:p>
                  </a:txBody>
                  <a:tcPr anchor="ctr">
                    <a:solidFill>
                      <a:srgbClr val="3274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uce Sans" pitchFamily="2" charset="77"/>
                        </a:rPr>
                        <a:t>MEAN</a:t>
                      </a:r>
                    </a:p>
                  </a:txBody>
                  <a:tcPr anchor="ctr">
                    <a:solidFill>
                      <a:srgbClr val="3274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uce Sans" pitchFamily="2" charset="77"/>
                        </a:rPr>
                        <a:t>MEDIAN</a:t>
                      </a:r>
                    </a:p>
                  </a:txBody>
                  <a:tcPr anchor="ctr">
                    <a:solidFill>
                      <a:srgbClr val="3274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347844"/>
                  </a:ext>
                </a:extLst>
              </a:tr>
              <a:tr h="73008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Open Sauce Sans" pitchFamily="2" charset="77"/>
                        </a:rPr>
                        <a:t>EVENT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Open Sauce Sans" pitchFamily="2" charset="77"/>
                        </a:rPr>
                        <a:t>RELEVANCE</a:t>
                      </a:r>
                    </a:p>
                  </a:txBody>
                  <a:tcPr anchor="ctr">
                    <a:solidFill>
                      <a:srgbClr val="3274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Open Sauce Sans" pitchFamily="2" charset="77"/>
                        </a:rPr>
                        <a:t>74.81</a:t>
                      </a:r>
                    </a:p>
                  </a:txBody>
                  <a:tcPr anchor="ctr">
                    <a:solidFill>
                      <a:srgbClr val="3274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Open Sauce Sans" pitchFamily="2" charset="77"/>
                        </a:rPr>
                        <a:t>90</a:t>
                      </a:r>
                    </a:p>
                  </a:txBody>
                  <a:tcPr anchor="ctr">
                    <a:solidFill>
                      <a:srgbClr val="3274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56540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6D73AA6B-CB11-D940-B5BB-F4ED4782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82" y="2246519"/>
            <a:ext cx="4685055" cy="271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CC78D1D-3B4A-384E-A166-F6DED7EF1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82" y="5123595"/>
            <a:ext cx="4704972" cy="299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3">
            <a:extLst>
              <a:ext uri="{FF2B5EF4-FFF2-40B4-BE49-F238E27FC236}">
                <a16:creationId xmlns:a16="http://schemas.microsoft.com/office/drawing/2014/main" id="{DB6BCCA3-4574-AB4A-80F6-2FAE627DF247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ANOMALY ANALYSIS - LOAN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EB7EBC-6D48-3A41-AC10-86EE856D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5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a1eff93772_2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2200" y="1650175"/>
            <a:ext cx="7391971" cy="30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a1eff93772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375" y="2857500"/>
            <a:ext cx="2320075" cy="23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a1eff93772_2_6"/>
          <p:cNvSpPr txBox="1"/>
          <p:nvPr/>
        </p:nvSpPr>
        <p:spPr>
          <a:xfrm>
            <a:off x="2964963" y="2400300"/>
            <a:ext cx="4533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 b="1" dirty="0">
                <a:solidFill>
                  <a:srgbClr val="0D42AE"/>
                </a:solidFill>
                <a:latin typeface="Open Sauce Sans" pitchFamily="2" charset="77"/>
              </a:rPr>
              <a:t>Metal “Lead”</a:t>
            </a:r>
            <a:endParaRPr sz="2100" b="0" i="0" u="none" strike="noStrike" cap="none" dirty="0">
              <a:solidFill>
                <a:srgbClr val="0D42AE"/>
              </a:solidFill>
              <a:latin typeface="Open Sauce Sans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a1eff93772_2_6"/>
          <p:cNvSpPr txBox="1"/>
          <p:nvPr/>
        </p:nvSpPr>
        <p:spPr>
          <a:xfrm>
            <a:off x="691775" y="1781575"/>
            <a:ext cx="8173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 b="1" dirty="0" err="1">
                <a:solidFill>
                  <a:srgbClr val="0D42AE"/>
                </a:solidFill>
                <a:latin typeface="Open Sauce Sans" pitchFamily="2" charset="77"/>
              </a:rPr>
              <a:t>Accern’s</a:t>
            </a:r>
            <a:r>
              <a:rPr lang="en-US" sz="2400" b="1" dirty="0">
                <a:solidFill>
                  <a:srgbClr val="0D42AE"/>
                </a:solidFill>
                <a:latin typeface="Open Sauce Sans" pitchFamily="2" charset="77"/>
              </a:rPr>
              <a:t> NLP algorithm was interpreting...</a:t>
            </a:r>
            <a:endParaRPr sz="2400" b="1" dirty="0">
              <a:solidFill>
                <a:srgbClr val="0D42AE"/>
              </a:solidFill>
              <a:latin typeface="Open Sauce Sans" pitchFamily="2" charset="77"/>
            </a:endParaRPr>
          </a:p>
        </p:txBody>
      </p:sp>
      <p:sp>
        <p:nvSpPr>
          <p:cNvPr id="453" name="Google Shape;453;ga1eff93772_2_6"/>
          <p:cNvSpPr txBox="1"/>
          <p:nvPr/>
        </p:nvSpPr>
        <p:spPr>
          <a:xfrm>
            <a:off x="608050" y="5035050"/>
            <a:ext cx="8173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 b="1" dirty="0">
                <a:solidFill>
                  <a:srgbClr val="0D42AE"/>
                </a:solidFill>
                <a:latin typeface="Open Sauce Sans" pitchFamily="2" charset="77"/>
              </a:rPr>
              <a:t>instead of..</a:t>
            </a:r>
            <a:endParaRPr sz="2400" b="1" dirty="0">
              <a:solidFill>
                <a:srgbClr val="0D42AE"/>
              </a:solidFill>
              <a:latin typeface="Open Sauce Sans" pitchFamily="2" charset="77"/>
            </a:endParaRPr>
          </a:p>
        </p:txBody>
      </p:sp>
      <p:pic>
        <p:nvPicPr>
          <p:cNvPr id="454" name="Google Shape;454;ga1eff93772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200" y="5940450"/>
            <a:ext cx="4461690" cy="232007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a1eff93772_2_6"/>
          <p:cNvSpPr txBox="1"/>
          <p:nvPr/>
        </p:nvSpPr>
        <p:spPr>
          <a:xfrm>
            <a:off x="3175688" y="5562663"/>
            <a:ext cx="4533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400" b="1" dirty="0">
                <a:solidFill>
                  <a:srgbClr val="0D42AE"/>
                </a:solidFill>
                <a:latin typeface="Open Sauce Sans" pitchFamily="2" charset="77"/>
              </a:rPr>
              <a:t>Verb “Lead”</a:t>
            </a:r>
            <a:endParaRPr sz="2100" b="0" i="0" u="none" strike="noStrike" cap="none" dirty="0">
              <a:solidFill>
                <a:srgbClr val="0D42AE"/>
              </a:solidFill>
              <a:latin typeface="Open Sauce Sans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a1eff93772_2_6"/>
          <p:cNvSpPr/>
          <p:nvPr/>
        </p:nvSpPr>
        <p:spPr>
          <a:xfrm>
            <a:off x="8458200" y="5133575"/>
            <a:ext cx="8782850" cy="3436624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D42A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b="1" i="1" dirty="0">
              <a:solidFill>
                <a:schemeClr val="bg1"/>
              </a:solidFill>
              <a:latin typeface="Open Sauce Sans" pitchFamily="2" charset="77"/>
            </a:endParaRPr>
          </a:p>
          <a:p>
            <a:endParaRPr lang="en-US" b="1" i="1" dirty="0">
              <a:solidFill>
                <a:schemeClr val="bg1"/>
              </a:solidFill>
              <a:latin typeface="Open Sauce Sans" pitchFamily="2" charset="77"/>
            </a:endParaRPr>
          </a:p>
          <a:p>
            <a:r>
              <a:rPr lang="en-US" b="1" i="1" dirty="0">
                <a:solidFill>
                  <a:schemeClr val="bg1"/>
                </a:solidFill>
                <a:latin typeface="Open Sauce Sans" pitchFamily="2" charset="77"/>
              </a:rPr>
              <a:t>Removing the incorrect interpretation </a:t>
            </a:r>
            <a:r>
              <a:rPr lang="en-US" dirty="0">
                <a:solidFill>
                  <a:schemeClr val="bg1"/>
                </a:solidFill>
                <a:latin typeface="Open Sauce Sans" pitchFamily="2" charset="77"/>
              </a:rPr>
              <a:t>would leave us with only 2.63% of events representing air quality in the dataset.</a:t>
            </a:r>
            <a:endParaRPr lang="en-US" sz="2000" dirty="0">
              <a:solidFill>
                <a:schemeClr val="bg1"/>
              </a:solidFill>
              <a:latin typeface="Open Sauce Sans" pitchFamily="2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Open Sauce Sans" pitchFamily="2" charset="77"/>
              </a:rPr>
              <a:t>Ultimately, leaving us with </a:t>
            </a:r>
            <a:r>
              <a:rPr lang="en-US" b="1" dirty="0">
                <a:solidFill>
                  <a:schemeClr val="bg1"/>
                </a:solidFill>
                <a:latin typeface="Open Sauce Sans" pitchFamily="2" charset="77"/>
              </a:rPr>
              <a:t>321K observations </a:t>
            </a:r>
            <a:r>
              <a:rPr lang="en-US" dirty="0">
                <a:solidFill>
                  <a:schemeClr val="bg1"/>
                </a:solidFill>
                <a:latin typeface="Open Sauce Sans" pitchFamily="2" charset="77"/>
              </a:rPr>
              <a:t>from 510K initially.</a:t>
            </a:r>
            <a:endParaRPr lang="en-US" sz="2000" dirty="0">
              <a:solidFill>
                <a:schemeClr val="bg1"/>
              </a:solidFill>
              <a:latin typeface="Open Sauce Sans" pitchFamily="2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Open Sauce Sans" pitchFamily="2" charset="77"/>
              </a:rPr>
              <a:t>To move forward &amp; accurately model the data, we are </a:t>
            </a:r>
            <a:r>
              <a:rPr lang="en-US" b="1" i="1" dirty="0">
                <a:solidFill>
                  <a:schemeClr val="bg1"/>
                </a:solidFill>
                <a:latin typeface="Open Sauce Sans" pitchFamily="2" charset="77"/>
              </a:rPr>
              <a:t>requesting more data.</a:t>
            </a:r>
            <a:endParaRPr lang="en-US" sz="2000" dirty="0">
              <a:solidFill>
                <a:schemeClr val="bg1"/>
              </a:solidFill>
              <a:latin typeface="Open Sauce Sans" pitchFamily="2" charset="77"/>
            </a:endParaRPr>
          </a:p>
          <a:p>
            <a:br>
              <a:rPr lang="en-US" sz="2000" dirty="0">
                <a:solidFill>
                  <a:schemeClr val="bg1"/>
                </a:solidFill>
                <a:latin typeface="Open Sauce Sans" pitchFamily="2" charset="77"/>
              </a:rPr>
            </a:br>
            <a:endParaRPr sz="2000" dirty="0">
              <a:solidFill>
                <a:schemeClr val="bg1"/>
              </a:solidFill>
              <a:latin typeface="Open Sauce Sans" pitchFamily="2" charset="77"/>
            </a:endParaRPr>
          </a:p>
        </p:txBody>
      </p:sp>
      <p:sp>
        <p:nvSpPr>
          <p:cNvPr id="12" name="Google Shape;329;ga1d5bfded9_0_36">
            <a:extLst>
              <a:ext uri="{FF2B5EF4-FFF2-40B4-BE49-F238E27FC236}">
                <a16:creationId xmlns:a16="http://schemas.microsoft.com/office/drawing/2014/main" id="{D677F106-20CC-1847-A6EE-68D2B495A945}"/>
              </a:ext>
            </a:extLst>
          </p:cNvPr>
          <p:cNvSpPr txBox="1"/>
          <p:nvPr/>
        </p:nvSpPr>
        <p:spPr>
          <a:xfrm>
            <a:off x="762000" y="342900"/>
            <a:ext cx="14509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4400" b="1" dirty="0">
                <a:latin typeface="Open Sauce Sans" pitchFamily="2" charset="77"/>
              </a:rPr>
              <a:t>ENVIRONMENT AIR QUALITY SASB DISCREPANCY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3600" b="1" i="0" u="none" strike="noStrike" cap="none" dirty="0">
              <a:solidFill>
                <a:srgbClr val="000000"/>
              </a:solidFill>
              <a:latin typeface="Open Sauce Sans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BC305DA-7B24-F744-AC34-9D921ED7A670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ANOMALY ANALYSIS - LOAN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8A59B-BED1-4B4A-9847-5DF2D445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8364" y="4977504"/>
            <a:ext cx="490964" cy="360742"/>
            <a:chOff x="0" y="0"/>
            <a:chExt cx="654618" cy="4809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60330"/>
              <a:ext cx="452486" cy="320660"/>
              <a:chOff x="0" y="0"/>
              <a:chExt cx="806450" cy="5715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255270"/>
                <a:ext cx="80645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806450" h="69850">
                    <a:moveTo>
                      <a:pt x="51562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806450" y="69850"/>
                    </a:lnTo>
                    <a:lnTo>
                      <a:pt x="80645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8877" y="0"/>
              <a:ext cx="645741" cy="320660"/>
              <a:chOff x="0" y="0"/>
              <a:chExt cx="1150881" cy="5715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255270"/>
                <a:ext cx="1150881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150881" h="69850">
                    <a:moveTo>
                      <a:pt x="860051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150881" y="69850"/>
                    </a:lnTo>
                    <a:lnTo>
                      <a:pt x="1150881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4138671" y="10156205"/>
            <a:ext cx="4149329" cy="130795"/>
            <a:chOff x="0" y="0"/>
            <a:chExt cx="4834737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34737" cy="152400"/>
            </a:xfrm>
            <a:custGeom>
              <a:avLst/>
              <a:gdLst/>
              <a:ahLst/>
              <a:cxnLst/>
              <a:rect l="l" t="t" r="r" b="b"/>
              <a:pathLst>
                <a:path w="4834737" h="152400">
                  <a:moveTo>
                    <a:pt x="0" y="0"/>
                  </a:moveTo>
                  <a:lnTo>
                    <a:pt x="4834737" y="0"/>
                  </a:lnTo>
                  <a:lnTo>
                    <a:pt x="483473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F43A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42178" y="3238500"/>
            <a:ext cx="12064421" cy="4599971"/>
            <a:chOff x="-1" y="57151"/>
            <a:chExt cx="16085894" cy="6133296"/>
          </a:xfrm>
        </p:grpSpPr>
        <p:sp>
          <p:nvSpPr>
            <p:cNvPr id="11" name="TextBox 11"/>
            <p:cNvSpPr txBox="1"/>
            <p:nvPr/>
          </p:nvSpPr>
          <p:spPr>
            <a:xfrm>
              <a:off x="16586" y="2244066"/>
              <a:ext cx="16069307" cy="39463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sz="2400" b="1" spc="53" dirty="0">
                <a:solidFill>
                  <a:srgbClr val="0D42AE"/>
                </a:solidFill>
                <a:latin typeface="Open Sauce Sans" pitchFamily="2" charset="77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000" spc="53" dirty="0">
                  <a:solidFill>
                    <a:srgbClr val="000000"/>
                  </a:solidFill>
                  <a:latin typeface="Open Sauce Sans" pitchFamily="2" charset="77"/>
                </a:rPr>
                <a:t>Analyzing </a:t>
              </a:r>
              <a:r>
                <a:rPr lang="en-US" sz="2000" b="1" spc="53" dirty="0">
                  <a:solidFill>
                    <a:srgbClr val="000000"/>
                  </a:solidFill>
                  <a:latin typeface="Open Sauce Sans" pitchFamily="2" charset="77"/>
                </a:rPr>
                <a:t>numerical variables</a:t>
              </a:r>
              <a:r>
                <a:rPr lang="en-US" sz="2000" spc="53" dirty="0">
                  <a:solidFill>
                    <a:srgbClr val="000000"/>
                  </a:solidFill>
                  <a:latin typeface="Open Sauce Sans" pitchFamily="2" charset="77"/>
                </a:rPr>
                <a:t> (sentiment &amp; relevance scores) &amp; </a:t>
              </a:r>
              <a:r>
                <a:rPr lang="en-US" sz="2000" b="1" spc="53" dirty="0">
                  <a:solidFill>
                    <a:srgbClr val="000000"/>
                  </a:solidFill>
                  <a:latin typeface="Open Sauce Sans" pitchFamily="2" charset="77"/>
                </a:rPr>
                <a:t>categorical variables </a:t>
              </a:r>
            </a:p>
            <a:p>
              <a:pPr algn="l">
                <a:lnSpc>
                  <a:spcPct val="150000"/>
                </a:lnSpc>
              </a:pPr>
              <a:r>
                <a:rPr lang="en-US" sz="2000" spc="53" dirty="0">
                  <a:solidFill>
                    <a:srgbClr val="000000"/>
                  </a:solidFill>
                  <a:latin typeface="Open Sauce Sans" pitchFamily="2" charset="77"/>
                </a:rPr>
                <a:t>(event, topics, theme, region) to identity </a:t>
              </a:r>
              <a:r>
                <a:rPr lang="en-US" sz="2000" b="1" spc="53" dirty="0">
                  <a:solidFill>
                    <a:srgbClr val="000000"/>
                  </a:solidFill>
                  <a:latin typeface="Open Sauce Sans" pitchFamily="2" charset="77"/>
                </a:rPr>
                <a:t>the impact of E,S,G events/topics </a:t>
              </a:r>
              <a:r>
                <a:rPr lang="en-US" sz="2000" spc="53" dirty="0">
                  <a:solidFill>
                    <a:srgbClr val="000000"/>
                  </a:solidFill>
                  <a:latin typeface="Open Sauce Sans" pitchFamily="2" charset="77"/>
                </a:rPr>
                <a:t>on entities across different industries using </a:t>
              </a:r>
              <a:r>
                <a:rPr lang="en-US" sz="2000" b="1" spc="53" dirty="0">
                  <a:solidFill>
                    <a:srgbClr val="0D42AE"/>
                  </a:solidFill>
                  <a:latin typeface="Open Sauce Sans" pitchFamily="2" charset="77"/>
                </a:rPr>
                <a:t>Knowledge Graph</a:t>
              </a:r>
              <a:r>
                <a:rPr lang="en-US" sz="2000" b="1" spc="53" dirty="0">
                  <a:solidFill>
                    <a:srgbClr val="000000"/>
                  </a:solidFill>
                  <a:latin typeface="Open Sauce Sans" pitchFamily="2" charset="77"/>
                </a:rPr>
                <a:t>.</a:t>
              </a:r>
            </a:p>
            <a:p>
              <a:br>
                <a:rPr lang="en-US" sz="2000" dirty="0"/>
              </a:br>
              <a:endParaRPr lang="en-US" sz="2000" dirty="0">
                <a:latin typeface="Open Sauce Sans" pitchFamily="2" charset="77"/>
              </a:endParaRPr>
            </a:p>
            <a:p>
              <a:pPr algn="l">
                <a:lnSpc>
                  <a:spcPct val="150000"/>
                </a:lnSpc>
              </a:pPr>
              <a:endParaRPr lang="en-US" sz="2000" spc="53" dirty="0">
                <a:solidFill>
                  <a:srgbClr val="000000"/>
                </a:solidFill>
                <a:latin typeface="Open Sauce Sans" pitchFamily="2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26133"/>
              <a:ext cx="1107901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56" dirty="0">
                  <a:solidFill>
                    <a:srgbClr val="0F43AD"/>
                  </a:solidFill>
                  <a:latin typeface="Open Sauce SemiBold"/>
                </a:rPr>
                <a:t>Objective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" y="57151"/>
              <a:ext cx="13170094" cy="11969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7040"/>
                </a:lnSpc>
                <a:spcBef>
                  <a:spcPct val="0"/>
                </a:spcBef>
              </a:pPr>
              <a:r>
                <a:rPr lang="en-US" sz="6400" u="none" spc="64" dirty="0">
                  <a:solidFill>
                    <a:srgbClr val="000000"/>
                  </a:solidFill>
                  <a:latin typeface="Open Sauce Bold"/>
                </a:rPr>
                <a:t>PROJECT OVERVIEW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839837" y="9039549"/>
            <a:ext cx="675951" cy="675951"/>
            <a:chOff x="0" y="0"/>
            <a:chExt cx="901267" cy="901267"/>
          </a:xfrm>
        </p:grpSpPr>
        <p:grpSp>
          <p:nvGrpSpPr>
            <p:cNvPr id="17" name="Group 17"/>
            <p:cNvGrpSpPr/>
            <p:nvPr/>
          </p:nvGrpSpPr>
          <p:grpSpPr>
            <a:xfrm rot="5400000">
              <a:off x="207491" y="327715"/>
              <a:ext cx="486286" cy="245838"/>
              <a:chOff x="0" y="0"/>
              <a:chExt cx="849108" cy="42926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080"/>
                <a:ext cx="849108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849108" h="434340">
                    <a:moveTo>
                      <a:pt x="831328" y="187960"/>
                    </a:moveTo>
                    <a:lnTo>
                      <a:pt x="569708" y="11430"/>
                    </a:lnTo>
                    <a:cubicBezTo>
                      <a:pt x="551928" y="0"/>
                      <a:pt x="529068" y="3810"/>
                      <a:pt x="516368" y="21590"/>
                    </a:cubicBezTo>
                    <a:cubicBezTo>
                      <a:pt x="504938" y="39370"/>
                      <a:pt x="508748" y="62230"/>
                      <a:pt x="526528" y="74930"/>
                    </a:cubicBezTo>
                    <a:lnTo>
                      <a:pt x="685278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685278" y="257810"/>
                    </a:lnTo>
                    <a:lnTo>
                      <a:pt x="526528" y="364490"/>
                    </a:lnTo>
                    <a:cubicBezTo>
                      <a:pt x="508748" y="375920"/>
                      <a:pt x="504938" y="400050"/>
                      <a:pt x="516368" y="417830"/>
                    </a:cubicBezTo>
                    <a:cubicBezTo>
                      <a:pt x="523988" y="429260"/>
                      <a:pt x="535418" y="434340"/>
                      <a:pt x="548118" y="434340"/>
                    </a:cubicBezTo>
                    <a:cubicBezTo>
                      <a:pt x="555738" y="434340"/>
                      <a:pt x="563358" y="431800"/>
                      <a:pt x="569708" y="427990"/>
                    </a:cubicBezTo>
                    <a:lnTo>
                      <a:pt x="832598" y="251460"/>
                    </a:lnTo>
                    <a:cubicBezTo>
                      <a:pt x="842758" y="243840"/>
                      <a:pt x="849108" y="232410"/>
                      <a:pt x="849108" y="219710"/>
                    </a:cubicBezTo>
                    <a:cubicBezTo>
                      <a:pt x="849108" y="207010"/>
                      <a:pt x="842758" y="195580"/>
                      <a:pt x="831328" y="187960"/>
                    </a:cubicBezTo>
                    <a:close/>
                  </a:path>
                </a:pathLst>
              </a:custGeom>
              <a:solidFill>
                <a:srgbClr val="0F43AD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01267" cy="901267"/>
            </a:xfrm>
            <a:prstGeom prst="rect">
              <a:avLst/>
            </a:prstGeom>
          </p:spPr>
        </p:pic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014D7647-E484-0743-860B-C3F3222DA056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PROJECT OVERVIEW - AIMEE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1FCAC2-1311-454F-8AF9-664A15B8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8364" y="4977504"/>
            <a:ext cx="490964" cy="360742"/>
            <a:chOff x="0" y="0"/>
            <a:chExt cx="654618" cy="4809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60330"/>
              <a:ext cx="452486" cy="320660"/>
              <a:chOff x="0" y="0"/>
              <a:chExt cx="806450" cy="5715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255270"/>
                <a:ext cx="80645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806450" h="69850">
                    <a:moveTo>
                      <a:pt x="51562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806450" y="69850"/>
                    </a:lnTo>
                    <a:lnTo>
                      <a:pt x="80645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8877" y="0"/>
              <a:ext cx="645741" cy="320660"/>
              <a:chOff x="0" y="0"/>
              <a:chExt cx="1150881" cy="5715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255270"/>
                <a:ext cx="1150881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150881" h="69850">
                    <a:moveTo>
                      <a:pt x="860051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150881" y="69850"/>
                    </a:lnTo>
                    <a:lnTo>
                      <a:pt x="1150881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4138671" y="10156205"/>
            <a:ext cx="4149329" cy="130795"/>
            <a:chOff x="0" y="0"/>
            <a:chExt cx="4834737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34737" cy="152400"/>
            </a:xfrm>
            <a:custGeom>
              <a:avLst/>
              <a:gdLst/>
              <a:ahLst/>
              <a:cxnLst/>
              <a:rect l="l" t="t" r="r" b="b"/>
              <a:pathLst>
                <a:path w="4834737" h="152400">
                  <a:moveTo>
                    <a:pt x="0" y="0"/>
                  </a:moveTo>
                  <a:lnTo>
                    <a:pt x="4834737" y="0"/>
                  </a:lnTo>
                  <a:lnTo>
                    <a:pt x="483473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F43A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42178" y="3238500"/>
            <a:ext cx="11683421" cy="5061635"/>
            <a:chOff x="-1" y="57151"/>
            <a:chExt cx="15577894" cy="6748845"/>
          </a:xfrm>
        </p:grpSpPr>
        <p:sp>
          <p:nvSpPr>
            <p:cNvPr id="11" name="TextBox 11"/>
            <p:cNvSpPr txBox="1"/>
            <p:nvPr/>
          </p:nvSpPr>
          <p:spPr>
            <a:xfrm>
              <a:off x="16586" y="2244065"/>
              <a:ext cx="15561307" cy="45619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sz="2400" b="1" spc="53" dirty="0">
                <a:solidFill>
                  <a:srgbClr val="0D42AE"/>
                </a:solidFill>
                <a:latin typeface="Open Sauce Sans" pitchFamily="2" charset="77"/>
              </a:endParaRPr>
            </a:p>
            <a:p>
              <a:pPr marL="285750" indent="-2857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Open Sauce Sans" pitchFamily="2" charset="77"/>
                </a:rPr>
                <a:t>Benchmarking</a:t>
              </a:r>
              <a:r>
                <a:rPr lang="en-US" sz="2000" dirty="0">
                  <a:latin typeface="Open Sauce Sans" pitchFamily="2" charset="77"/>
                </a:rPr>
                <a:t> selected entities’ ESG activities against its industry/global peers</a:t>
              </a:r>
            </a:p>
            <a:p>
              <a:pPr marL="285750" indent="-2857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Open Sauce Sans" pitchFamily="2" charset="77"/>
                </a:rPr>
                <a:t>Recognizing</a:t>
              </a:r>
              <a:r>
                <a:rPr lang="en-US" sz="2000" dirty="0">
                  <a:latin typeface="Open Sauce Sans" pitchFamily="2" charset="77"/>
                </a:rPr>
                <a:t> the social context and cultural influence on organizations’ strategies for ESG</a:t>
              </a:r>
            </a:p>
            <a:p>
              <a:pPr marL="285750" indent="-2857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Open Sauce Sans" pitchFamily="2" charset="77"/>
                </a:rPr>
                <a:t>Root-cause analysis </a:t>
              </a:r>
              <a:r>
                <a:rPr lang="en-US" sz="2000" dirty="0">
                  <a:latin typeface="Open Sauce Sans" pitchFamily="2" charset="77"/>
                </a:rPr>
                <a:t>for specific changes in a target company’s ESG performance</a:t>
              </a:r>
            </a:p>
            <a:p>
              <a:pPr algn="l">
                <a:lnSpc>
                  <a:spcPct val="150000"/>
                </a:lnSpc>
              </a:pPr>
              <a:endParaRPr lang="en-US" sz="2000" b="1" spc="53" dirty="0">
                <a:solidFill>
                  <a:srgbClr val="000000"/>
                </a:solidFill>
                <a:latin typeface="Open Sauce Sans" pitchFamily="2" charset="77"/>
              </a:endParaRPr>
            </a:p>
            <a:p>
              <a:br>
                <a:rPr lang="en-US" sz="2000" dirty="0"/>
              </a:br>
              <a:endParaRPr lang="en-US" sz="2000" dirty="0">
                <a:latin typeface="Open Sauce Sans" pitchFamily="2" charset="77"/>
              </a:endParaRPr>
            </a:p>
            <a:p>
              <a:pPr algn="l">
                <a:lnSpc>
                  <a:spcPct val="150000"/>
                </a:lnSpc>
              </a:pPr>
              <a:endParaRPr lang="en-US" sz="2000" spc="53" dirty="0">
                <a:solidFill>
                  <a:srgbClr val="000000"/>
                </a:solidFill>
                <a:latin typeface="Open Sauce Sans" pitchFamily="2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26133"/>
              <a:ext cx="1107901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56" dirty="0">
                  <a:solidFill>
                    <a:srgbClr val="0F43AD"/>
                  </a:solidFill>
                  <a:latin typeface="Open Sauce SemiBold"/>
                </a:rPr>
                <a:t>Application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" y="57151"/>
              <a:ext cx="13170094" cy="11969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7040"/>
                </a:lnSpc>
                <a:spcBef>
                  <a:spcPct val="0"/>
                </a:spcBef>
              </a:pPr>
              <a:r>
                <a:rPr lang="en-US" sz="6400" u="none" spc="64" dirty="0">
                  <a:solidFill>
                    <a:srgbClr val="000000"/>
                  </a:solidFill>
                  <a:latin typeface="Open Sauce Bold"/>
                </a:rPr>
                <a:t>PROJECT OVERVIEW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839837" y="9039549"/>
            <a:ext cx="675951" cy="675951"/>
            <a:chOff x="0" y="0"/>
            <a:chExt cx="901267" cy="901267"/>
          </a:xfrm>
        </p:grpSpPr>
        <p:grpSp>
          <p:nvGrpSpPr>
            <p:cNvPr id="17" name="Group 17"/>
            <p:cNvGrpSpPr/>
            <p:nvPr/>
          </p:nvGrpSpPr>
          <p:grpSpPr>
            <a:xfrm rot="5400000">
              <a:off x="207491" y="327715"/>
              <a:ext cx="486286" cy="245838"/>
              <a:chOff x="0" y="0"/>
              <a:chExt cx="849108" cy="42926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5080"/>
                <a:ext cx="849108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849108" h="434340">
                    <a:moveTo>
                      <a:pt x="831328" y="187960"/>
                    </a:moveTo>
                    <a:lnTo>
                      <a:pt x="569708" y="11430"/>
                    </a:lnTo>
                    <a:cubicBezTo>
                      <a:pt x="551928" y="0"/>
                      <a:pt x="529068" y="3810"/>
                      <a:pt x="516368" y="21590"/>
                    </a:cubicBezTo>
                    <a:cubicBezTo>
                      <a:pt x="504938" y="39370"/>
                      <a:pt x="508748" y="62230"/>
                      <a:pt x="526528" y="74930"/>
                    </a:cubicBezTo>
                    <a:lnTo>
                      <a:pt x="685278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685278" y="257810"/>
                    </a:lnTo>
                    <a:lnTo>
                      <a:pt x="526528" y="364490"/>
                    </a:lnTo>
                    <a:cubicBezTo>
                      <a:pt x="508748" y="375920"/>
                      <a:pt x="504938" y="400050"/>
                      <a:pt x="516368" y="417830"/>
                    </a:cubicBezTo>
                    <a:cubicBezTo>
                      <a:pt x="523988" y="429260"/>
                      <a:pt x="535418" y="434340"/>
                      <a:pt x="548118" y="434340"/>
                    </a:cubicBezTo>
                    <a:cubicBezTo>
                      <a:pt x="555738" y="434340"/>
                      <a:pt x="563358" y="431800"/>
                      <a:pt x="569708" y="427990"/>
                    </a:cubicBezTo>
                    <a:lnTo>
                      <a:pt x="832598" y="251460"/>
                    </a:lnTo>
                    <a:cubicBezTo>
                      <a:pt x="842758" y="243840"/>
                      <a:pt x="849108" y="232410"/>
                      <a:pt x="849108" y="219710"/>
                    </a:cubicBezTo>
                    <a:cubicBezTo>
                      <a:pt x="849108" y="207010"/>
                      <a:pt x="842758" y="195580"/>
                      <a:pt x="831328" y="187960"/>
                    </a:cubicBezTo>
                    <a:close/>
                  </a:path>
                </a:pathLst>
              </a:custGeom>
              <a:solidFill>
                <a:srgbClr val="0F43AD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01267" cy="901267"/>
            </a:xfrm>
            <a:prstGeom prst="rect">
              <a:avLst/>
            </a:prstGeom>
          </p:spPr>
        </p:pic>
      </p:grpSp>
      <p:sp>
        <p:nvSpPr>
          <p:cNvPr id="20" name="TextBox 13">
            <a:extLst>
              <a:ext uri="{FF2B5EF4-FFF2-40B4-BE49-F238E27FC236}">
                <a16:creationId xmlns:a16="http://schemas.microsoft.com/office/drawing/2014/main" id="{EC78107A-A83B-654B-8F8B-7C3F9F60787C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PROJECT OVERVIEW - AIMEE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473F8-0D19-1846-A6AB-5CA3403B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0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201702" y="4245818"/>
            <a:ext cx="11884596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40"/>
              </a:lnSpc>
              <a:spcBef>
                <a:spcPct val="0"/>
              </a:spcBef>
            </a:pPr>
            <a:r>
              <a:rPr lang="en-US" sz="6400" spc="64" dirty="0">
                <a:solidFill>
                  <a:srgbClr val="FFFFFF"/>
                </a:solidFill>
                <a:latin typeface="Open Sauce Bold"/>
              </a:rPr>
              <a:t>EXPLORATORY </a:t>
            </a:r>
          </a:p>
          <a:p>
            <a:pPr marL="0" lvl="0" indent="0" algn="ctr">
              <a:lnSpc>
                <a:spcPts val="7040"/>
              </a:lnSpc>
              <a:spcBef>
                <a:spcPct val="0"/>
              </a:spcBef>
            </a:pPr>
            <a:r>
              <a:rPr lang="en-US" sz="6400" u="none" spc="64" dirty="0">
                <a:solidFill>
                  <a:srgbClr val="FFFFFF"/>
                </a:solidFill>
                <a:latin typeface="Open Sauce Bold"/>
              </a:rPr>
              <a:t>DATA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29928" y="1408493"/>
            <a:ext cx="8309264" cy="79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40"/>
              </a:lnSpc>
              <a:spcBef>
                <a:spcPct val="0"/>
              </a:spcBef>
            </a:pPr>
            <a:r>
              <a:rPr lang="en-US" sz="3600" b="1" u="none" spc="64" dirty="0">
                <a:solidFill>
                  <a:srgbClr val="000000"/>
                </a:solidFill>
                <a:latin typeface="Open Sauce Sans" pitchFamily="2" charset="77"/>
              </a:rPr>
              <a:t>Our Dataset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430DEF-9CEE-7E4C-9F88-1054F9BC23B6}"/>
              </a:ext>
            </a:extLst>
          </p:cNvPr>
          <p:cNvSpPr txBox="1"/>
          <p:nvPr/>
        </p:nvSpPr>
        <p:spPr>
          <a:xfrm>
            <a:off x="2244638" y="4127084"/>
            <a:ext cx="35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509,580 Rows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CF8EB6-A4C6-3B44-A2BC-0D32E97D9ECD}"/>
              </a:ext>
            </a:extLst>
          </p:cNvPr>
          <p:cNvSpPr txBox="1"/>
          <p:nvPr/>
        </p:nvSpPr>
        <p:spPr>
          <a:xfrm>
            <a:off x="381000" y="4116169"/>
            <a:ext cx="283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41 Variables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6DA9CD6-8330-B547-8C22-4B9724A5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31" y="2668370"/>
            <a:ext cx="1245298" cy="124529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3744D07-E41F-834B-BBCC-128C2CF2F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324" y="2678210"/>
            <a:ext cx="1216195" cy="121619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3F3D618-ED27-E544-AD96-D5A655AE725D}"/>
              </a:ext>
            </a:extLst>
          </p:cNvPr>
          <p:cNvSpPr txBox="1"/>
          <p:nvPr/>
        </p:nvSpPr>
        <p:spPr>
          <a:xfrm>
            <a:off x="5618716" y="4142921"/>
            <a:ext cx="294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276,076 </a:t>
            </a:r>
          </a:p>
          <a:p>
            <a:pPr algn="ctr"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document URLs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4D87F5D-0C67-8647-91A8-8CB4383FBE56}"/>
              </a:ext>
            </a:extLst>
          </p:cNvPr>
          <p:cNvSpPr txBox="1"/>
          <p:nvPr/>
        </p:nvSpPr>
        <p:spPr>
          <a:xfrm>
            <a:off x="8805991" y="4177928"/>
            <a:ext cx="408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26,953 sources </a:t>
            </a:r>
          </a:p>
          <a:p>
            <a:pPr algn="ctr"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online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DFF3F8B-8289-C441-B701-7B430D19BA00}"/>
              </a:ext>
            </a:extLst>
          </p:cNvPr>
          <p:cNvSpPr txBox="1"/>
          <p:nvPr/>
        </p:nvSpPr>
        <p:spPr>
          <a:xfrm>
            <a:off x="8479625" y="4157862"/>
            <a:ext cx="308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2  types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7E80098-1D3A-204F-96F1-704A0BAFF5CB}"/>
              </a:ext>
            </a:extLst>
          </p:cNvPr>
          <p:cNvSpPr/>
          <p:nvPr/>
        </p:nvSpPr>
        <p:spPr>
          <a:xfrm>
            <a:off x="3970010" y="1587327"/>
            <a:ext cx="90173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latin typeface="Open Sauce Sans" pitchFamily="2" charset="77"/>
              </a:rPr>
              <a:t>Document Data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6E82616-E8D6-E64E-8739-2645BD26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6056" y="2838498"/>
            <a:ext cx="888168" cy="88816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40E3D38-EB51-934C-89C0-5EF1CDBB2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881" y="2840286"/>
            <a:ext cx="888168" cy="88816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3AC42D2-D6A2-1A4B-8178-CF48ECB6B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939" y="2841867"/>
            <a:ext cx="888879" cy="888879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3D1A7F72-0277-0C4C-9C9A-90E62252E504}"/>
              </a:ext>
            </a:extLst>
          </p:cNvPr>
          <p:cNvSpPr/>
          <p:nvPr/>
        </p:nvSpPr>
        <p:spPr>
          <a:xfrm>
            <a:off x="12382493" y="1570599"/>
            <a:ext cx="5499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Open Sauce Sans" pitchFamily="2" charset="77"/>
              </a:rPr>
              <a:t>Geographic Data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A695BC1-9A22-874B-BFED-0C8FE7DA7D1F}"/>
              </a:ext>
            </a:extLst>
          </p:cNvPr>
          <p:cNvSpPr txBox="1"/>
          <p:nvPr/>
        </p:nvSpPr>
        <p:spPr>
          <a:xfrm>
            <a:off x="15028999" y="4169163"/>
            <a:ext cx="234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7 Countries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5F5E5C-AA13-DA4A-B24D-A6CE56A03218}"/>
              </a:ext>
            </a:extLst>
          </p:cNvPr>
          <p:cNvSpPr txBox="1"/>
          <p:nvPr/>
        </p:nvSpPr>
        <p:spPr>
          <a:xfrm>
            <a:off x="12627356" y="4173750"/>
            <a:ext cx="234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4 Regions 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FC782E2-416A-AB44-A510-72196FE9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8734" y="2840551"/>
            <a:ext cx="884061" cy="88406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7425CB8-0543-8941-ABF1-C24A40697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5676" y="2840550"/>
            <a:ext cx="884061" cy="884061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0487ECAF-A03F-3B45-A19E-42274964E9A3}"/>
              </a:ext>
            </a:extLst>
          </p:cNvPr>
          <p:cNvSpPr txBox="1"/>
          <p:nvPr/>
        </p:nvSpPr>
        <p:spPr>
          <a:xfrm>
            <a:off x="1767312" y="8238683"/>
            <a:ext cx="166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613 entities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F0B8809-44EE-8945-99C4-762994E9C3E7}"/>
              </a:ext>
            </a:extLst>
          </p:cNvPr>
          <p:cNvSpPr txBox="1"/>
          <p:nvPr/>
        </p:nvSpPr>
        <p:spPr>
          <a:xfrm>
            <a:off x="6286295" y="8250313"/>
            <a:ext cx="280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Subsidiaries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30D72A4-66EC-184A-8955-D3CC897FB17D}"/>
              </a:ext>
            </a:extLst>
          </p:cNvPr>
          <p:cNvSpPr txBox="1"/>
          <p:nvPr/>
        </p:nvSpPr>
        <p:spPr>
          <a:xfrm>
            <a:off x="4309991" y="8238683"/>
            <a:ext cx="174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Tickers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706D27B-0A91-B447-AD54-5492D7F7B7FD}"/>
              </a:ext>
            </a:extLst>
          </p:cNvPr>
          <p:cNvSpPr/>
          <p:nvPr/>
        </p:nvSpPr>
        <p:spPr>
          <a:xfrm>
            <a:off x="1524000" y="5600700"/>
            <a:ext cx="371814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latin typeface="Open Sauce Sans" pitchFamily="2" charset="77"/>
              </a:rPr>
              <a:t>Company Data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4964666-B4FE-BB48-8016-69B4EAB13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7038" y="6779599"/>
            <a:ext cx="1276037" cy="127603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AD4D6C90-D300-BC4D-9D06-024D4D8245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7312" y="6887404"/>
            <a:ext cx="896968" cy="89696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E91FBAAE-7EED-FC48-B2D7-B1EC2F7459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1980" y="6887404"/>
            <a:ext cx="896968" cy="896968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DDD08771-2ED2-B04B-A89F-94BAAF2473AA}"/>
              </a:ext>
            </a:extLst>
          </p:cNvPr>
          <p:cNvSpPr txBox="1"/>
          <p:nvPr/>
        </p:nvSpPr>
        <p:spPr>
          <a:xfrm>
            <a:off x="9550844" y="8233959"/>
            <a:ext cx="244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algn="ctr"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18 sectors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36F3BF0-6A97-1347-926D-4432F173FB57}"/>
              </a:ext>
            </a:extLst>
          </p:cNvPr>
          <p:cNvSpPr txBox="1"/>
          <p:nvPr/>
        </p:nvSpPr>
        <p:spPr>
          <a:xfrm>
            <a:off x="14454338" y="8230969"/>
            <a:ext cx="280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3 event groups </a:t>
            </a:r>
          </a:p>
          <a:p>
            <a:pPr algn="ctr"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(E,S,G)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2A49AA7-56C1-7B47-9512-94A9AC95DCDF}"/>
              </a:ext>
            </a:extLst>
          </p:cNvPr>
          <p:cNvSpPr txBox="1"/>
          <p:nvPr/>
        </p:nvSpPr>
        <p:spPr>
          <a:xfrm>
            <a:off x="12100894" y="8219339"/>
            <a:ext cx="308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dirty="0">
                <a:solidFill>
                  <a:srgbClr val="0D42AE"/>
                </a:solidFill>
                <a:latin typeface="Open Sauce Sans" pitchFamily="2" charset="77"/>
              </a:rPr>
              <a:t>26 events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2E19FBE-62CB-0C43-9F54-5E6900AD440D}"/>
              </a:ext>
            </a:extLst>
          </p:cNvPr>
          <p:cNvSpPr/>
          <p:nvPr/>
        </p:nvSpPr>
        <p:spPr>
          <a:xfrm>
            <a:off x="10099375" y="5581356"/>
            <a:ext cx="50950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latin typeface="Open Sauce Sans" pitchFamily="2" charset="77"/>
              </a:rPr>
              <a:t>Industry and Events 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E1F4F3B7-E26C-DD44-BC11-912F8CDA0A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2526" y="6731435"/>
            <a:ext cx="1158709" cy="1158709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603CA5DB-7663-3B40-A1D2-856EB6A99E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29259" y="6731436"/>
            <a:ext cx="1158709" cy="1158709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4E4799E8-C83D-6949-B4A0-E70F9A2908A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60157" y="6731436"/>
            <a:ext cx="1158709" cy="115870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4A5902-AB3F-E44A-A2EA-C00141D92F0C}"/>
              </a:ext>
            </a:extLst>
          </p:cNvPr>
          <p:cNvCxnSpPr>
            <a:cxnSpLocks/>
          </p:cNvCxnSpPr>
          <p:nvPr/>
        </p:nvCxnSpPr>
        <p:spPr>
          <a:xfrm>
            <a:off x="152400" y="5143991"/>
            <a:ext cx="179832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A8CC018-484F-DD4F-94BD-B8A451955BE1}"/>
              </a:ext>
            </a:extLst>
          </p:cNvPr>
          <p:cNvCxnSpPr/>
          <p:nvPr/>
        </p:nvCxnSpPr>
        <p:spPr>
          <a:xfrm>
            <a:off x="5443112" y="1028700"/>
            <a:ext cx="0" cy="41152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81B8137-AC0D-1F48-B038-5E3911D1E4B7}"/>
              </a:ext>
            </a:extLst>
          </p:cNvPr>
          <p:cNvCxnSpPr/>
          <p:nvPr/>
        </p:nvCxnSpPr>
        <p:spPr>
          <a:xfrm>
            <a:off x="12237935" y="1028700"/>
            <a:ext cx="0" cy="41152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E6B96F9-E0B4-154B-A2EE-B29DD444B56A}"/>
              </a:ext>
            </a:extLst>
          </p:cNvPr>
          <p:cNvCxnSpPr/>
          <p:nvPr/>
        </p:nvCxnSpPr>
        <p:spPr>
          <a:xfrm>
            <a:off x="9094633" y="5143991"/>
            <a:ext cx="0" cy="41152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4" name="TextBox 13">
            <a:extLst>
              <a:ext uri="{FF2B5EF4-FFF2-40B4-BE49-F238E27FC236}">
                <a16:creationId xmlns:a16="http://schemas.microsoft.com/office/drawing/2014/main" id="{B5A8E65E-AC43-D14C-9A55-8E36B7FFBEAC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ANALYSIS - SHASHANK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DE394-6068-2345-993B-2A52AE12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91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5;ga02a0f53ad_0_6">
            <a:extLst>
              <a:ext uri="{FF2B5EF4-FFF2-40B4-BE49-F238E27FC236}">
                <a16:creationId xmlns:a16="http://schemas.microsoft.com/office/drawing/2014/main" id="{75541B24-49AC-B640-A742-DFA373047A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2800" y="1072575"/>
            <a:ext cx="11982300" cy="81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3;ga02a0f53ad_0_6">
            <a:extLst>
              <a:ext uri="{FF2B5EF4-FFF2-40B4-BE49-F238E27FC236}">
                <a16:creationId xmlns:a16="http://schemas.microsoft.com/office/drawing/2014/main" id="{D0A1CF6E-1335-1543-B3AE-66F230918611}"/>
              </a:ext>
            </a:extLst>
          </p:cNvPr>
          <p:cNvSpPr txBox="1">
            <a:spLocks/>
          </p:cNvSpPr>
          <p:nvPr/>
        </p:nvSpPr>
        <p:spPr>
          <a:xfrm>
            <a:off x="228600" y="300900"/>
            <a:ext cx="14509800" cy="651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Open Sauce Sans" pitchFamily="2" charset="77"/>
              </a:rPr>
              <a:t>CORRELATION PLOT </a:t>
            </a:r>
          </a:p>
          <a:p>
            <a:pPr algn="l"/>
            <a:r>
              <a:rPr lang="en-US" sz="2800" b="1" dirty="0">
                <a:latin typeface="Open Sauce Sans" pitchFamily="2" charset="77"/>
              </a:rPr>
              <a:t>AND HEAT MAP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F9BAD3-5DEB-3140-8D7E-345D60F50553}"/>
              </a:ext>
            </a:extLst>
          </p:cNvPr>
          <p:cNvSpPr/>
          <p:nvPr/>
        </p:nvSpPr>
        <p:spPr>
          <a:xfrm>
            <a:off x="6934200" y="5600700"/>
            <a:ext cx="838200" cy="838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CE7A35-562E-454C-9F69-A8994C499213}"/>
              </a:ext>
            </a:extLst>
          </p:cNvPr>
          <p:cNvSpPr/>
          <p:nvPr/>
        </p:nvSpPr>
        <p:spPr>
          <a:xfrm>
            <a:off x="6934200" y="7734300"/>
            <a:ext cx="838200" cy="838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C1FDF351-D889-954C-AD53-0A547C5B5AF1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ANALYSIS - SHASHANK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3CA82-A427-1848-BB15-09EADE83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5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;g9b83234b1f_0_11">
            <a:extLst>
              <a:ext uri="{FF2B5EF4-FFF2-40B4-BE49-F238E27FC236}">
                <a16:creationId xmlns:a16="http://schemas.microsoft.com/office/drawing/2014/main" id="{2D7CF31A-5A1C-CF49-97DB-451CE6833369}"/>
              </a:ext>
            </a:extLst>
          </p:cNvPr>
          <p:cNvSpPr txBox="1"/>
          <p:nvPr/>
        </p:nvSpPr>
        <p:spPr>
          <a:xfrm>
            <a:off x="685800" y="433548"/>
            <a:ext cx="153198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4000"/>
              </a:lnSpc>
            </a:pPr>
            <a:r>
              <a:rPr lang="en-US" sz="3200" b="1" dirty="0">
                <a:solidFill>
                  <a:schemeClr val="dk1"/>
                </a:solidFill>
                <a:latin typeface="Open Sauce Sans" pitchFamily="2" charset="77"/>
                <a:ea typeface="Calibri"/>
                <a:cs typeface="Calibri"/>
                <a:sym typeface="Calibri"/>
              </a:rPr>
              <a:t>DISTRIBUTION OF </a:t>
            </a:r>
          </a:p>
          <a:p>
            <a:pPr>
              <a:lnSpc>
                <a:spcPct val="84000"/>
              </a:lnSpc>
            </a:pPr>
            <a:r>
              <a:rPr lang="en-US" sz="3200" b="1" dirty="0">
                <a:solidFill>
                  <a:schemeClr val="dk1"/>
                </a:solidFill>
                <a:latin typeface="Open Sauce Sans" pitchFamily="2" charset="77"/>
                <a:ea typeface="Calibri"/>
                <a:cs typeface="Calibri"/>
                <a:sym typeface="Calibri"/>
              </a:rPr>
              <a:t>SENTIMENT VALUES</a:t>
            </a:r>
            <a:endParaRPr sz="2800" dirty="0">
              <a:latin typeface="Open Sauce Sans" pitchFamily="2" charset="77"/>
            </a:endParaRPr>
          </a:p>
        </p:txBody>
      </p:sp>
      <p:pic>
        <p:nvPicPr>
          <p:cNvPr id="3" name="Google Shape;91;g9b83234b1f_0_11">
            <a:extLst>
              <a:ext uri="{FF2B5EF4-FFF2-40B4-BE49-F238E27FC236}">
                <a16:creationId xmlns:a16="http://schemas.microsoft.com/office/drawing/2014/main" id="{EB460822-6D67-9742-A456-72644B1D65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789" y="1876111"/>
            <a:ext cx="7901001" cy="338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2;g9b83234b1f_0_11">
            <a:extLst>
              <a:ext uri="{FF2B5EF4-FFF2-40B4-BE49-F238E27FC236}">
                <a16:creationId xmlns:a16="http://schemas.microsoft.com/office/drawing/2014/main" id="{C3F64F12-0DF7-0143-AFF5-2E2F48D208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1876111"/>
            <a:ext cx="8202077" cy="339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3;g9b83234b1f_0_11">
            <a:extLst>
              <a:ext uri="{FF2B5EF4-FFF2-40B4-BE49-F238E27FC236}">
                <a16:creationId xmlns:a16="http://schemas.microsoft.com/office/drawing/2014/main" id="{6C62B97C-ED15-5442-AA23-0ED909937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0" y="5668563"/>
            <a:ext cx="9076352" cy="388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C2947E9-2478-3C47-9010-B2FEFB57C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20609"/>
              </p:ext>
            </p:extLst>
          </p:nvPr>
        </p:nvGraphicFramePr>
        <p:xfrm>
          <a:off x="660918" y="5805405"/>
          <a:ext cx="670201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4006">
                  <a:extLst>
                    <a:ext uri="{9D8B030D-6E8A-4147-A177-3AD203B41FA5}">
                      <a16:colId xmlns:a16="http://schemas.microsoft.com/office/drawing/2014/main" val="360381953"/>
                    </a:ext>
                  </a:extLst>
                </a:gridCol>
                <a:gridCol w="2234006">
                  <a:extLst>
                    <a:ext uri="{9D8B030D-6E8A-4147-A177-3AD203B41FA5}">
                      <a16:colId xmlns:a16="http://schemas.microsoft.com/office/drawing/2014/main" val="3162589349"/>
                    </a:ext>
                  </a:extLst>
                </a:gridCol>
                <a:gridCol w="2234006">
                  <a:extLst>
                    <a:ext uri="{9D8B030D-6E8A-4147-A177-3AD203B41FA5}">
                      <a16:colId xmlns:a16="http://schemas.microsoft.com/office/drawing/2014/main" val="3605243924"/>
                    </a:ext>
                  </a:extLst>
                </a:gridCol>
              </a:tblGrid>
              <a:tr h="8191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Open Sauce Sans" pitchFamily="2" charset="77"/>
                      </a:endParaRPr>
                    </a:p>
                  </a:txBody>
                  <a:tcPr anchor="ctr">
                    <a:solidFill>
                      <a:srgbClr val="A4C9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uce Sans" pitchFamily="2" charset="77"/>
                        </a:rPr>
                        <a:t>Mean</a:t>
                      </a:r>
                    </a:p>
                  </a:txBody>
                  <a:tcPr anchor="ctr">
                    <a:solidFill>
                      <a:srgbClr val="A4C9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uce Sans" pitchFamily="2" charset="77"/>
                        </a:rPr>
                        <a:t>Median</a:t>
                      </a:r>
                    </a:p>
                  </a:txBody>
                  <a:tcPr anchor="ctr">
                    <a:solidFill>
                      <a:srgbClr val="A4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767159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Open Sauce Sans" pitchFamily="2" charset="77"/>
                        </a:rPr>
                        <a:t>Doc Sentiment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12.08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12.4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896331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Open Sauce Sans" pitchFamily="2" charset="77"/>
                        </a:rPr>
                        <a:t>Signal Sentiment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12.83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12.96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710378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Open Sauce Sans" pitchFamily="2" charset="77"/>
                        </a:rPr>
                        <a:t>Event Sentiment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11.77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12.1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281244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B5D817-6BAC-8F4F-959A-4CE8A12D56F3}"/>
              </a:ext>
            </a:extLst>
          </p:cNvPr>
          <p:cNvCxnSpPr>
            <a:cxnSpLocks/>
          </p:cNvCxnSpPr>
          <p:nvPr/>
        </p:nvCxnSpPr>
        <p:spPr>
          <a:xfrm>
            <a:off x="9067800" y="1508516"/>
            <a:ext cx="0" cy="393978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C761EB-0509-C74C-85EF-C5114AB68493}"/>
              </a:ext>
            </a:extLst>
          </p:cNvPr>
          <p:cNvCxnSpPr>
            <a:cxnSpLocks/>
          </p:cNvCxnSpPr>
          <p:nvPr/>
        </p:nvCxnSpPr>
        <p:spPr>
          <a:xfrm>
            <a:off x="660918" y="5448300"/>
            <a:ext cx="17346693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3">
            <a:extLst>
              <a:ext uri="{FF2B5EF4-FFF2-40B4-BE49-F238E27FC236}">
                <a16:creationId xmlns:a16="http://schemas.microsoft.com/office/drawing/2014/main" id="{51DAAB6C-52C3-324B-A2C5-010518C77555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ANALYSIS - SHASHANK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42B8A-A029-2442-AC0A-809C8C5F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7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;g9b83234b1f_0_11">
            <a:extLst>
              <a:ext uri="{FF2B5EF4-FFF2-40B4-BE49-F238E27FC236}">
                <a16:creationId xmlns:a16="http://schemas.microsoft.com/office/drawing/2014/main" id="{2D7CF31A-5A1C-CF49-97DB-451CE6833369}"/>
              </a:ext>
            </a:extLst>
          </p:cNvPr>
          <p:cNvSpPr txBox="1"/>
          <p:nvPr/>
        </p:nvSpPr>
        <p:spPr>
          <a:xfrm>
            <a:off x="685800" y="433548"/>
            <a:ext cx="153198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4000"/>
              </a:lnSpc>
            </a:pPr>
            <a:r>
              <a:rPr lang="en-US" sz="3200" b="1" dirty="0">
                <a:solidFill>
                  <a:schemeClr val="dk1"/>
                </a:solidFill>
                <a:latin typeface="Open Sauce Sans" pitchFamily="2" charset="77"/>
                <a:ea typeface="Calibri"/>
                <a:cs typeface="Calibri"/>
                <a:sym typeface="Calibri"/>
              </a:rPr>
              <a:t>DISTRIBUTION OF </a:t>
            </a:r>
          </a:p>
          <a:p>
            <a:pPr>
              <a:lnSpc>
                <a:spcPct val="84000"/>
              </a:lnSpc>
            </a:pPr>
            <a:r>
              <a:rPr lang="en-US" sz="3200" b="1" dirty="0">
                <a:solidFill>
                  <a:schemeClr val="dk1"/>
                </a:solidFill>
                <a:latin typeface="Open Sauce Sans" pitchFamily="2" charset="77"/>
                <a:ea typeface="Calibri"/>
                <a:cs typeface="Calibri"/>
                <a:sym typeface="Calibri"/>
              </a:rPr>
              <a:t>RELEVANCE VALUES</a:t>
            </a:r>
            <a:endParaRPr sz="2800" dirty="0">
              <a:latin typeface="Open Sauce Sans" pitchFamily="2" charset="77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C2947E9-2478-3C47-9010-B2FEFB57C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99071"/>
              </p:ext>
            </p:extLst>
          </p:nvPr>
        </p:nvGraphicFramePr>
        <p:xfrm>
          <a:off x="660918" y="5805405"/>
          <a:ext cx="6702018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4006">
                  <a:extLst>
                    <a:ext uri="{9D8B030D-6E8A-4147-A177-3AD203B41FA5}">
                      <a16:colId xmlns:a16="http://schemas.microsoft.com/office/drawing/2014/main" val="360381953"/>
                    </a:ext>
                  </a:extLst>
                </a:gridCol>
                <a:gridCol w="2234006">
                  <a:extLst>
                    <a:ext uri="{9D8B030D-6E8A-4147-A177-3AD203B41FA5}">
                      <a16:colId xmlns:a16="http://schemas.microsoft.com/office/drawing/2014/main" val="3162589349"/>
                    </a:ext>
                  </a:extLst>
                </a:gridCol>
                <a:gridCol w="2234006">
                  <a:extLst>
                    <a:ext uri="{9D8B030D-6E8A-4147-A177-3AD203B41FA5}">
                      <a16:colId xmlns:a16="http://schemas.microsoft.com/office/drawing/2014/main" val="3605243924"/>
                    </a:ext>
                  </a:extLst>
                </a:gridCol>
              </a:tblGrid>
              <a:tr h="8191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Open Sauce Sans" pitchFamily="2" charset="77"/>
                      </a:endParaRPr>
                    </a:p>
                  </a:txBody>
                  <a:tcPr anchor="ctr">
                    <a:solidFill>
                      <a:srgbClr val="A4C9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uce Sans" pitchFamily="2" charset="77"/>
                        </a:rPr>
                        <a:t>Mean</a:t>
                      </a:r>
                    </a:p>
                  </a:txBody>
                  <a:tcPr anchor="ctr">
                    <a:solidFill>
                      <a:srgbClr val="A4C9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en Sauce Sans" pitchFamily="2" charset="77"/>
                        </a:rPr>
                        <a:t>Median</a:t>
                      </a:r>
                    </a:p>
                  </a:txBody>
                  <a:tcPr anchor="ctr">
                    <a:solidFill>
                      <a:srgbClr val="A4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767159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Open Sauce Sans" pitchFamily="2" charset="77"/>
                        </a:rPr>
                        <a:t>Doc Relevance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47.64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896331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Open Sauce Sans" pitchFamily="2" charset="77"/>
                        </a:rPr>
                        <a:t>Signal Relevance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69.96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710378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Open Sauce Sans" pitchFamily="2" charset="77"/>
                        </a:rPr>
                        <a:t>Event Relevance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70.64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 Sauce Sans" pitchFamily="2" charset="77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281244"/>
                  </a:ext>
                </a:extLst>
              </a:tr>
            </a:tbl>
          </a:graphicData>
        </a:graphic>
      </p:graphicFrame>
      <p:pic>
        <p:nvPicPr>
          <p:cNvPr id="12" name="Google Shape;344;ga19f092ef9_0_0">
            <a:extLst>
              <a:ext uri="{FF2B5EF4-FFF2-40B4-BE49-F238E27FC236}">
                <a16:creationId xmlns:a16="http://schemas.microsoft.com/office/drawing/2014/main" id="{8DE9F632-C6FC-B941-BF9C-DD8A9EA137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1868" y="1714497"/>
            <a:ext cx="8371396" cy="33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5;ga19f092ef9_0_0">
            <a:extLst>
              <a:ext uri="{FF2B5EF4-FFF2-40B4-BE49-F238E27FC236}">
                <a16:creationId xmlns:a16="http://schemas.microsoft.com/office/drawing/2014/main" id="{76979A18-A8D4-1E4D-8AC2-1D7474A8B6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477" y="1732257"/>
            <a:ext cx="7785524" cy="325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46;ga19f092ef9_0_0">
            <a:extLst>
              <a:ext uri="{FF2B5EF4-FFF2-40B4-BE49-F238E27FC236}">
                <a16:creationId xmlns:a16="http://schemas.microsoft.com/office/drawing/2014/main" id="{219ACAB9-2C1B-9F4E-88E2-FE1CBEF9806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636" y="5622587"/>
            <a:ext cx="9248664" cy="3642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C6544F-E5CC-5B4C-8109-B9FF5D5D0702}"/>
              </a:ext>
            </a:extLst>
          </p:cNvPr>
          <p:cNvCxnSpPr>
            <a:cxnSpLocks/>
          </p:cNvCxnSpPr>
          <p:nvPr/>
        </p:nvCxnSpPr>
        <p:spPr>
          <a:xfrm>
            <a:off x="9296400" y="1485900"/>
            <a:ext cx="0" cy="376444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675E1-D2F6-CE48-A894-4088DD6F23C6}"/>
              </a:ext>
            </a:extLst>
          </p:cNvPr>
          <p:cNvCxnSpPr>
            <a:cxnSpLocks/>
          </p:cNvCxnSpPr>
          <p:nvPr/>
        </p:nvCxnSpPr>
        <p:spPr>
          <a:xfrm>
            <a:off x="660918" y="5295900"/>
            <a:ext cx="17346693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3">
            <a:extLst>
              <a:ext uri="{FF2B5EF4-FFF2-40B4-BE49-F238E27FC236}">
                <a16:creationId xmlns:a16="http://schemas.microsoft.com/office/drawing/2014/main" id="{B143F499-4C1B-3F49-A0F0-218E20B7EEFB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ANALYSIS - SHASHANK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9ABA9-E983-6144-8BC9-7FDE98F8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1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2;ga02a0f53ad_0_12">
            <a:extLst>
              <a:ext uri="{FF2B5EF4-FFF2-40B4-BE49-F238E27FC236}">
                <a16:creationId xmlns:a16="http://schemas.microsoft.com/office/drawing/2014/main" id="{3B80FC6E-7B22-F04D-83EC-56DDA96CDA06}"/>
              </a:ext>
            </a:extLst>
          </p:cNvPr>
          <p:cNvSpPr/>
          <p:nvPr/>
        </p:nvSpPr>
        <p:spPr>
          <a:xfrm>
            <a:off x="8229600" y="8458216"/>
            <a:ext cx="358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Open Sauce Sans" pitchFamily="2" charset="77"/>
                <a:ea typeface="Calibri"/>
                <a:cs typeface="Calibri"/>
                <a:sym typeface="Calibri"/>
              </a:rPr>
              <a:t>Entity Sectors Counts</a:t>
            </a:r>
            <a:endParaRPr sz="1100" dirty="0">
              <a:solidFill>
                <a:srgbClr val="000000"/>
              </a:solidFill>
              <a:latin typeface="Open Sauce Sans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B5DBA791-C6AB-0341-B4DF-794F89B82E95}"/>
              </a:ext>
            </a:extLst>
          </p:cNvPr>
          <p:cNvSpPr txBox="1"/>
          <p:nvPr/>
        </p:nvSpPr>
        <p:spPr>
          <a:xfrm rot="5400000">
            <a:off x="16193722" y="2049280"/>
            <a:ext cx="329788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60" dirty="0">
                <a:solidFill>
                  <a:srgbClr val="000000"/>
                </a:solidFill>
                <a:latin typeface="Open Sauce SemiBold"/>
              </a:rPr>
              <a:t>ANALYSIS - SHASHANK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D1E35-702B-1B48-A6FE-8F55EC03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417" y="723900"/>
            <a:ext cx="14883166" cy="773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CBADB5-5A31-4540-8CD8-F5BF7608AA46}"/>
              </a:ext>
            </a:extLst>
          </p:cNvPr>
          <p:cNvCxnSpPr>
            <a:cxnSpLocks/>
          </p:cNvCxnSpPr>
          <p:nvPr/>
        </p:nvCxnSpPr>
        <p:spPr>
          <a:xfrm flipH="1">
            <a:off x="4038600" y="1714500"/>
            <a:ext cx="6858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D56430-B743-D843-B260-F4F7338B1A2F}"/>
              </a:ext>
            </a:extLst>
          </p:cNvPr>
          <p:cNvCxnSpPr>
            <a:cxnSpLocks/>
          </p:cNvCxnSpPr>
          <p:nvPr/>
        </p:nvCxnSpPr>
        <p:spPr>
          <a:xfrm flipH="1">
            <a:off x="4343400" y="1714500"/>
            <a:ext cx="387626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01F0AF-2253-9745-AF45-328A6F600AB7}"/>
              </a:ext>
            </a:extLst>
          </p:cNvPr>
          <p:cNvCxnSpPr>
            <a:cxnSpLocks/>
          </p:cNvCxnSpPr>
          <p:nvPr/>
        </p:nvCxnSpPr>
        <p:spPr>
          <a:xfrm>
            <a:off x="4737652" y="1714500"/>
            <a:ext cx="977348" cy="297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737AC0-FADA-CF48-8DE1-98B74354B13E}"/>
              </a:ext>
            </a:extLst>
          </p:cNvPr>
          <p:cNvSpPr txBox="1"/>
          <p:nvPr/>
        </p:nvSpPr>
        <p:spPr>
          <a:xfrm>
            <a:off x="3344923" y="1452146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Open Sauce Sans" pitchFamily="2" charset="77"/>
              </a:rPr>
              <a:t>39%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A5FB8-F473-A34F-A524-4F3836CE3F7F}"/>
              </a:ext>
            </a:extLst>
          </p:cNvPr>
          <p:cNvSpPr txBox="1"/>
          <p:nvPr/>
        </p:nvSpPr>
        <p:spPr>
          <a:xfrm>
            <a:off x="4034661" y="425250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Open Sauce Sans" pitchFamily="2" charset="77"/>
              </a:rPr>
              <a:t>16%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E3D8C-F97C-DA49-94E4-DC3998BD7F2D}"/>
              </a:ext>
            </a:extLst>
          </p:cNvPr>
          <p:cNvSpPr txBox="1"/>
          <p:nvPr/>
        </p:nvSpPr>
        <p:spPr>
          <a:xfrm>
            <a:off x="5488885" y="4804946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Open Sauce Sans" pitchFamily="2" charset="77"/>
              </a:rPr>
              <a:t>11%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FD3A3-7B3A-8B47-959F-5B308B57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Google Shape;331;ga1d5bfded9_0_36">
            <a:extLst>
              <a:ext uri="{FF2B5EF4-FFF2-40B4-BE49-F238E27FC236}">
                <a16:creationId xmlns:a16="http://schemas.microsoft.com/office/drawing/2014/main" id="{001492AA-7399-9143-8F34-F2728F4C27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0964"/>
          <a:stretch/>
        </p:blipFill>
        <p:spPr>
          <a:xfrm>
            <a:off x="10020300" y="1141723"/>
            <a:ext cx="6399924" cy="383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823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372</Words>
  <Application>Microsoft Macintosh PowerPoint</Application>
  <PresentationFormat>Custom</PresentationFormat>
  <Paragraphs>127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Open Sauce</vt:lpstr>
      <vt:lpstr>Open Sauce SemiBold</vt:lpstr>
      <vt:lpstr>Calibri</vt:lpstr>
      <vt:lpstr>Arial</vt:lpstr>
      <vt:lpstr>Open Sauce Bold</vt:lpstr>
      <vt:lpstr>Open Sauce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Aimee Tran</cp:lastModifiedBy>
  <cp:revision>76</cp:revision>
  <dcterms:created xsi:type="dcterms:W3CDTF">2006-08-16T00:00:00Z</dcterms:created>
  <dcterms:modified xsi:type="dcterms:W3CDTF">2020-11-21T04:33:25Z</dcterms:modified>
  <dc:identifier>DAEJ7V-TFPY</dc:identifier>
</cp:coreProperties>
</file>